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993256A5-4033-47AD-B73D-4D6CDBF37995}">
          <p14:sldIdLst>
            <p14:sldId id="256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6CC"/>
    <a:srgbClr val="660033"/>
    <a:srgbClr val="925700"/>
    <a:srgbClr val="9C6834"/>
    <a:srgbClr val="FF9900"/>
    <a:srgbClr val="4F2270"/>
    <a:srgbClr val="33CCCC"/>
    <a:srgbClr val="E0F8F7"/>
    <a:srgbClr val="F2FCFC"/>
    <a:srgbClr val="C5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สไตล์สีอ่อน 1 - เน้น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05" autoAdjust="0"/>
  </p:normalViewPr>
  <p:slideViewPr>
    <p:cSldViewPr snapToGrid="0">
      <p:cViewPr varScale="1">
        <p:scale>
          <a:sx n="74" d="100"/>
          <a:sy n="74" d="100"/>
        </p:scale>
        <p:origin x="9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A28DF-DB4F-4335-A3D2-2AA576CB98C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0C503-4866-45F1-B1EC-D0145132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1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1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3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4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30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0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3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2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8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72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07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4040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01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9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4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18F1E-0C5F-42AA-B104-A8F46574D0F7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A3389C-E2AA-48A5-8BAC-90143BE8B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8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icture22 | Background powerpoint, Background for powerpoint presentation,  Powerpoint background templates">
            <a:extLst>
              <a:ext uri="{FF2B5EF4-FFF2-40B4-BE49-F238E27FC236}">
                <a16:creationId xmlns:a16="http://schemas.microsoft.com/office/drawing/2014/main" id="{74210F87-5802-4B8D-7D00-7250F6348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7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E9AFBAC-C48A-08B2-E26C-23B7AECE9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7359" y="934961"/>
            <a:ext cx="6170837" cy="1862675"/>
          </a:xfr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ข้อคิดสำหรับการเขียน</a:t>
            </a:r>
            <a:br>
              <a:rPr lang="th-TH" b="1" dirty="0">
                <a:solidFill>
                  <a:schemeClr val="accent5">
                    <a:lumMod val="50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b="1" dirty="0">
                <a:solidFill>
                  <a:schemeClr val="accent5">
                    <a:lumMod val="50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ตำราและหนังสือ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382C0693-BEC7-5125-A457-73D7453D0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4306" y="3816153"/>
            <a:ext cx="6631985" cy="1646302"/>
          </a:xfrm>
        </p:spPr>
        <p:txBody>
          <a:bodyPr>
            <a:normAutofit fontScale="85000" lnSpcReduction="10000"/>
          </a:bodyPr>
          <a:lstStyle/>
          <a:p>
            <a:r>
              <a:rPr lang="th-TH" sz="3200" b="1" dirty="0">
                <a:solidFill>
                  <a:srgbClr val="9257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ศาสตราจารย์กิตติคุณ ดร.ปราณี อ่านเปรื่อง</a:t>
            </a:r>
          </a:p>
          <a:p>
            <a:r>
              <a:rPr lang="fr-FR" sz="3200" b="1" dirty="0">
                <a:solidFill>
                  <a:srgbClr val="9257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Email: pranee.a@chula.ac.th</a:t>
            </a:r>
            <a:r>
              <a:rPr lang="th-TH" sz="3200" b="1" dirty="0">
                <a:solidFill>
                  <a:srgbClr val="9257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โทร. </a:t>
            </a:r>
            <a:r>
              <a:rPr lang="en-US" sz="3200" b="1" dirty="0">
                <a:solidFill>
                  <a:srgbClr val="9257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089-5368813</a:t>
            </a:r>
          </a:p>
          <a:p>
            <a:r>
              <a:rPr lang="th-TH" sz="3200" b="1" dirty="0">
                <a:solidFill>
                  <a:srgbClr val="9257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จุฬาลงกรณ์มหาวิทยาลัย</a:t>
            </a:r>
          </a:p>
        </p:txBody>
      </p:sp>
      <p:pic>
        <p:nvPicPr>
          <p:cNvPr id="11" name="Picture 1" descr="หนังสือเด็กอ่านหนังสือสำหรับเด็ก, พื้นที่, หนังสือ png | PNGEgg">
            <a:extLst>
              <a:ext uri="{FF2B5EF4-FFF2-40B4-BE49-F238E27FC236}">
                <a16:creationId xmlns:a16="http://schemas.microsoft.com/office/drawing/2014/main" id="{EC2DF3BF-E797-73CF-2F34-2B466BAC37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004" y="5055803"/>
            <a:ext cx="2174801" cy="1112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CB942DFE-84A2-0ADB-9058-F027685CA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8744278" y="844910"/>
            <a:ext cx="2042778" cy="2042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112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7270275-AC93-B326-58A3-DEE33B25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7" name="ตาราง 17">
            <a:extLst>
              <a:ext uri="{FF2B5EF4-FFF2-40B4-BE49-F238E27FC236}">
                <a16:creationId xmlns:a16="http://schemas.microsoft.com/office/drawing/2014/main" id="{D5ED60BE-9C28-FE8B-629A-BE8776430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415870"/>
              </p:ext>
            </p:extLst>
          </p:nvPr>
        </p:nvGraphicFramePr>
        <p:xfrm>
          <a:off x="677863" y="2160588"/>
          <a:ext cx="8596312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3173945388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2661346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35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319170"/>
                  </a:ext>
                </a:extLst>
              </a:tr>
            </a:tbl>
          </a:graphicData>
        </a:graphic>
      </p:graphicFrame>
      <p:pic>
        <p:nvPicPr>
          <p:cNvPr id="2050" name="Picture 2" descr="Gudeka MK (gudekam) - Profile | Pinterest">
            <a:extLst>
              <a:ext uri="{FF2B5EF4-FFF2-40B4-BE49-F238E27FC236}">
                <a16:creationId xmlns:a16="http://schemas.microsoft.com/office/drawing/2014/main" id="{EA114A70-0C38-5813-650E-829A7C7CE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49621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435F0066-A2AA-4B2C-B8F4-0FA1F928BE3E}"/>
              </a:ext>
            </a:extLst>
          </p:cNvPr>
          <p:cNvSpPr txBox="1"/>
          <p:nvPr/>
        </p:nvSpPr>
        <p:spPr>
          <a:xfrm>
            <a:off x="4598105" y="1408274"/>
            <a:ext cx="2995785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นิยาม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8" name="ตาราง 18">
            <a:extLst>
              <a:ext uri="{FF2B5EF4-FFF2-40B4-BE49-F238E27FC236}">
                <a16:creationId xmlns:a16="http://schemas.microsoft.com/office/drawing/2014/main" id="{08CD02E1-31F0-E97B-64B9-DEF3E2D86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390428"/>
              </p:ext>
            </p:extLst>
          </p:nvPr>
        </p:nvGraphicFramePr>
        <p:xfrm>
          <a:off x="545803" y="2160588"/>
          <a:ext cx="11100390" cy="4358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50195">
                  <a:extLst>
                    <a:ext uri="{9D8B030D-6E8A-4147-A177-3AD203B41FA5}">
                      <a16:colId xmlns:a16="http://schemas.microsoft.com/office/drawing/2014/main" val="1814656203"/>
                    </a:ext>
                  </a:extLst>
                </a:gridCol>
                <a:gridCol w="5550195">
                  <a:extLst>
                    <a:ext uri="{9D8B030D-6E8A-4147-A177-3AD203B41FA5}">
                      <a16:colId xmlns:a16="http://schemas.microsoft.com/office/drawing/2014/main" val="288185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ตำรา</a:t>
                      </a:r>
                      <a:endParaRPr lang="en-US" sz="3200" b="1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chemeClr val="accent3">
                        <a:alpha val="7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หนังสือ</a:t>
                      </a:r>
                      <a:endParaRPr lang="en-US" sz="3200" b="1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chemeClr val="accent3">
                        <a:alpha val="7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46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th-TH" sz="2800" b="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เล่มงานวิชาการใช้เรียนในรายวิชา</a:t>
                      </a:r>
                    </a:p>
                  </a:txBody>
                  <a:tcPr>
                    <a:solidFill>
                      <a:srgbClr val="F5E6CC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</a:t>
                      </a:r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เล่มงานวิชาการที่เกิดจากการศึกษาค้นคว้า</a:t>
                      </a:r>
                      <a:endParaRPr lang="en-US" sz="2800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rgbClr val="F5E6CC">
                        <a:alpha val="7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37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อาจพัฒนามาจากเอกสารคำสอนจนสมบูรณ์ได้</a:t>
                      </a:r>
                      <a:endParaRPr lang="th-TH" sz="2800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chemeClr val="accent3">
                        <a:tint val="20000"/>
                        <a:alpha val="7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</a:t>
                      </a:r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ประกอบด้วย มโนทัศน์หลัก และมโนทัศน์ย่อยที่สัมพันธ์กัน</a:t>
                      </a:r>
                      <a:endParaRPr lang="en-US" sz="2800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chemeClr val="accent3">
                        <a:tint val="20000"/>
                        <a:alpha val="7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19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เนื้อหาสมบูรณ์ทันสมัย เรียบเรียงโดยมี </a:t>
                      </a:r>
                      <a:r>
                        <a:rPr lang="th-TH" sz="2800" b="1" i="1" u="sng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มโนทัศน์</a:t>
                      </a:r>
                    </a:p>
                    <a:p>
                      <a:r>
                        <a:rPr lang="th-TH" sz="2800" b="0" i="0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ของผู้เขียนเป็นแกนกลาง</a:t>
                      </a:r>
                    </a:p>
                  </a:txBody>
                  <a:tcPr>
                    <a:solidFill>
                      <a:srgbClr val="F5E6CC">
                        <a:alpha val="73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</a:t>
                      </a:r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เนื้อหาไม่จำเป็นต้องสอดคล้องกับรายวิชา</a:t>
                      </a:r>
                      <a:endParaRPr lang="en-US" sz="2800" dirty="0">
                        <a:solidFill>
                          <a:srgbClr val="660033"/>
                        </a:solidFill>
                        <a:latin typeface="TH K2D July8" panose="02000506000000020004" pitchFamily="2" charset="-34"/>
                        <a:cs typeface="TH K2D July8" panose="02000506000000020004" pitchFamily="2" charset="-34"/>
                      </a:endParaRPr>
                    </a:p>
                  </a:txBody>
                  <a:tcPr>
                    <a:solidFill>
                      <a:srgbClr val="F5E6CC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891482"/>
                  </a:ext>
                </a:extLst>
              </a:tr>
              <a:tr h="195286">
                <a:tc>
                  <a:txBody>
                    <a:bodyPr/>
                    <a:lstStyle/>
                    <a:p>
                      <a:r>
                        <a:rPr lang="th-TH" sz="2800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</a:t>
                      </a:r>
                      <a:r>
                        <a:rPr lang="th-TH" sz="2800" b="1" i="1" u="sng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มโนทัศน์</a:t>
                      </a:r>
                      <a:r>
                        <a:rPr lang="th-TH" sz="2800" b="0" i="0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th-TH" sz="2800" b="0" i="1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คือ </a:t>
                      </a:r>
                      <a:r>
                        <a:rPr lang="en-US" sz="2800" b="0" i="1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  <a:sym typeface="Wingdings" panose="05000000000000000000" pitchFamily="2" charset="2"/>
                        </a:rPr>
                        <a:t>Concept </a:t>
                      </a:r>
                    </a:p>
                    <a:p>
                      <a:r>
                        <a:rPr lang="en-US" sz="2800" b="0" i="1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            </a:t>
                      </a:r>
                      <a:r>
                        <a:rPr lang="th-TH" sz="2800" b="0" i="1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ภาพที่เกิดขึ้นในใจ / จินตภาพ /  </a:t>
                      </a:r>
                    </a:p>
                    <a:p>
                      <a:r>
                        <a:rPr lang="th-TH" sz="2800" b="0" i="1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            ขอบเขตเนื้อหา</a:t>
                      </a:r>
                    </a:p>
                  </a:txBody>
                  <a:tcPr>
                    <a:solidFill>
                      <a:schemeClr val="accent3">
                        <a:tint val="20000"/>
                        <a:alpha val="7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i="1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**</a:t>
                      </a:r>
                      <a:r>
                        <a:rPr lang="th-TH" sz="2800" i="1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ผลงานวิชาการที่เคยเสนอเป็นเอกสารคำสอน แล้วมาเสนอเป็นหนังสือ </a:t>
                      </a:r>
                      <a:r>
                        <a:rPr lang="th-TH" sz="2800" b="1" i="1" u="sng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ไม่ได้</a:t>
                      </a:r>
                      <a:r>
                        <a:rPr lang="en-US" sz="2800" b="0" i="0" u="none" dirty="0">
                          <a:solidFill>
                            <a:srgbClr val="660033"/>
                          </a:solidFill>
                          <a:latin typeface="TH K2D July8" panose="02000506000000020004" pitchFamily="2" charset="-34"/>
                          <a:cs typeface="TH K2D July8" panose="02000506000000020004" pitchFamily="2" charset="-34"/>
                        </a:rPr>
                        <a:t> **</a:t>
                      </a:r>
                    </a:p>
                  </a:txBody>
                  <a:tcPr>
                    <a:solidFill>
                      <a:schemeClr val="accent3">
                        <a:tint val="20000"/>
                        <a:alpha val="7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62209"/>
                  </a:ext>
                </a:extLst>
              </a:tr>
            </a:tbl>
          </a:graphicData>
        </a:graphic>
      </p:graphicFrame>
      <p:sp>
        <p:nvSpPr>
          <p:cNvPr id="19" name="TextBox 13">
            <a:extLst>
              <a:ext uri="{FF2B5EF4-FFF2-40B4-BE49-F238E27FC236}">
                <a16:creationId xmlns:a16="http://schemas.microsoft.com/office/drawing/2014/main" id="{8C752329-8BB1-6F3C-C8A0-E4E3788AE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>
                <a:latin typeface="Baskerville Old Face" panose="02020602080505020303" pitchFamily="18" charset="0"/>
              </a:rPr>
              <a:t>1</a:t>
            </a:r>
            <a:endParaRPr lang="th-TH" altLang="th-TH" sz="2000" b="1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953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5939B61-88C7-CB1E-EDC9-25D70797A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AEB5E85-7836-80F8-B8B4-4DCB1A8D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CEC4BAE6-A936-F424-B50E-80E818E85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49621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DA6B8BC3-EDD9-BA94-F5B6-39C6F67D430B}"/>
              </a:ext>
            </a:extLst>
          </p:cNvPr>
          <p:cNvSpPr txBox="1"/>
          <p:nvPr/>
        </p:nvSpPr>
        <p:spPr>
          <a:xfrm>
            <a:off x="480432" y="1946629"/>
            <a:ext cx="112311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l"/>
            </a:pPr>
            <a:r>
              <a:rPr lang="th-TH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มโนทัศน์ มโนคติ ญาณคติ 			</a:t>
            </a:r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=	</a:t>
            </a:r>
            <a:r>
              <a:rPr lang="th-TH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	</a:t>
            </a:r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Concept</a:t>
            </a:r>
            <a:endParaRPr lang="th-TH" sz="4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algn="thaiDist"/>
            <a:endParaRPr lang="en-US" sz="4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algn="thaiDist"/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	</a:t>
            </a:r>
            <a:r>
              <a:rPr lang="th-TH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ผังมโนทัศน์									</a:t>
            </a:r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= 	Concept Mapping</a:t>
            </a:r>
          </a:p>
          <a:p>
            <a:pPr algn="thaiDist"/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											</a:t>
            </a:r>
            <a:r>
              <a:rPr lang="th-TH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			</a:t>
            </a:r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= 	Mind Mapping</a:t>
            </a:r>
            <a:endParaRPr lang="th-TH" sz="4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algn="thaiDist"/>
            <a:endParaRPr lang="en-US" sz="4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algn="thaiDist"/>
            <a:r>
              <a:rPr lang="en-US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 </a:t>
            </a:r>
            <a:r>
              <a:rPr lang="th-TH" sz="44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ขอบเขต แนวคิด</a:t>
            </a:r>
            <a:endParaRPr lang="en-US" sz="4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pic>
        <p:nvPicPr>
          <p:cNvPr id="10242" name="Picture 2" descr="ภาพประกอบการตกแต่งหนังสือตำราเรียน | องค์ประกอบกราฟฟิก แบบ PSD ดาวน์โหลดฟรี  - Pikbest">
            <a:extLst>
              <a:ext uri="{FF2B5EF4-FFF2-40B4-BE49-F238E27FC236}">
                <a16:creationId xmlns:a16="http://schemas.microsoft.com/office/drawing/2014/main" id="{E2AA577D-EFEA-11FB-15F6-73E1F5E5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462" y="4810450"/>
            <a:ext cx="3069134" cy="204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95E87195-B74B-A90E-C557-6192F0DE5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2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2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743F80FD-CA29-AB20-BA01-6F35A7680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936" y="4794221"/>
            <a:ext cx="1862510" cy="186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21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7F7AAB4-6796-8B45-2D2D-B572E8591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427062E-DC2B-38EF-8EA8-02ABE9AA0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BE3ED5CF-52D9-D3C7-88D2-8800DCA25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49619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BED97457-658C-D39F-6CF6-09FF97CFD369}"/>
              </a:ext>
            </a:extLst>
          </p:cNvPr>
          <p:cNvSpPr txBox="1"/>
          <p:nvPr/>
        </p:nvSpPr>
        <p:spPr>
          <a:xfrm>
            <a:off x="1203448" y="2161807"/>
            <a:ext cx="978510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ชื่อเล่ม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คำนำ คำนิยม คำอุทิศ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สารบัญ สารบัญภาพ สารบัญตาราง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เนื้อเรื่อง แบ่งเป็น มโนทัศน์หลัก และมโนทัศน์รอง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ภาพผนวก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บรรณานุกรม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ดรรชนีค้นคำ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ประวัติผู้เขียน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ISBN (International Standard Book Number) </a:t>
            </a:r>
            <a:endParaRPr lang="th-TH" sz="32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algn="thaiDist"/>
            <a:r>
              <a:rPr lang="th-TH" sz="32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endParaRPr lang="en-US" sz="32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1CB34657-F1C4-ACBC-9B18-1325931D9121}"/>
              </a:ext>
            </a:extLst>
          </p:cNvPr>
          <p:cNvSpPr txBox="1"/>
          <p:nvPr/>
        </p:nvSpPr>
        <p:spPr>
          <a:xfrm>
            <a:off x="677334" y="1468561"/>
            <a:ext cx="5851057" cy="646331"/>
          </a:xfrm>
          <a:prstGeom prst="rect">
            <a:avLst/>
          </a:prstGeom>
          <a:gradFill>
            <a:gsLst>
              <a:gs pos="31000">
                <a:schemeClr val="accent3">
                  <a:tint val="65000"/>
                  <a:lumMod val="110000"/>
                </a:schemeClr>
              </a:gs>
              <a:gs pos="88000">
                <a:schemeClr val="accent3">
                  <a:tint val="90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เล่มงานวิชาการ ต้องประกอบด้วย 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45851E1A-4E64-B876-B04A-812FBE890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3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2" descr="รูปอ่านหนังสือเด็กหญิงตัวน้อยและหนังสือ PNG , ภาพตัดปะสาวน้อย, วาดมือ,  การ์ตูนภาพ PNG และ PSD สำหรับดาวน์โหลดฟรี | Kartun, Menggambar tangan,  Gadis kecil">
            <a:extLst>
              <a:ext uri="{FF2B5EF4-FFF2-40B4-BE49-F238E27FC236}">
                <a16:creationId xmlns:a16="http://schemas.microsoft.com/office/drawing/2014/main" id="{CF09612B-107C-9471-6A4E-2D0C44F77D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80"/>
          <a:stretch/>
        </p:blipFill>
        <p:spPr bwMode="auto">
          <a:xfrm flipH="1">
            <a:off x="8716775" y="2045645"/>
            <a:ext cx="2246228" cy="21369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1" descr="รูปCartoon Style Cartoon Stack Of Books Book PNG , หนังสือภาพตัดปะ, สไตล์ การ์ตูน, การ์ตูนภาพ PNG และ PSD สำหรับดาวน์โหลดฟรี | Pilha de livros,  Padrão de desenhos, Illustration free">
            <a:extLst>
              <a:ext uri="{FF2B5EF4-FFF2-40B4-BE49-F238E27FC236}">
                <a16:creationId xmlns:a16="http://schemas.microsoft.com/office/drawing/2014/main" id="{A8DDF833-E873-B008-2E86-86163CD516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0557" r="3517" b="11296"/>
          <a:stretch/>
        </p:blipFill>
        <p:spPr bwMode="auto">
          <a:xfrm>
            <a:off x="9800116" y="4778116"/>
            <a:ext cx="1725935" cy="1483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482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724EE84-92CC-6878-A0EF-8A151C0E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9523678-875B-B81C-DCCE-46CE01E7D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0A145668-98F0-12C3-8FC3-1A200CA2E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0B6B363-166D-B03E-44A2-93124ED0B083}"/>
              </a:ext>
            </a:extLst>
          </p:cNvPr>
          <p:cNvSpPr txBox="1"/>
          <p:nvPr/>
        </p:nvSpPr>
        <p:spPr>
          <a:xfrm>
            <a:off x="4301602" y="1514258"/>
            <a:ext cx="3588795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ชื่อเรื่อง / ชื่อเล่ม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26750849-AE10-CCB9-0B60-A71AA6F74C07}"/>
              </a:ext>
            </a:extLst>
          </p:cNvPr>
          <p:cNvSpPr txBox="1"/>
          <p:nvPr/>
        </p:nvSpPr>
        <p:spPr>
          <a:xfrm>
            <a:off x="4167834" y="2615309"/>
            <a:ext cx="49927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ชื่อ ครอบคลุมเนื้อเรื่อง</a:t>
            </a:r>
          </a:p>
          <a:p>
            <a:endParaRPr lang="th-TH" sz="36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ชื่อ ทันสมัย ดึงดูดใจ</a:t>
            </a:r>
          </a:p>
          <a:p>
            <a:endParaRPr lang="th-TH" sz="36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ชื่อ ไม่ใช้ภาษาพูด</a:t>
            </a:r>
            <a:endParaRPr lang="en-US" sz="36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1B60357D-D759-270D-86AA-A052F4E28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4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2" descr="à¸£à¸¹à¸à¸ à¸²à¸à¸à¸µà¹à¹à¸à¸µà¹à¸¢à¸§à¸à¹à¸­à¸">
            <a:extLst>
              <a:ext uri="{FF2B5EF4-FFF2-40B4-BE49-F238E27FC236}">
                <a16:creationId xmlns:a16="http://schemas.microsoft.com/office/drawing/2014/main" id="{A44A8ABA-C344-468E-096A-A8797A87B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7" y="3684772"/>
            <a:ext cx="2964945" cy="2973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รูปอ่านหนังสือเด็กหญิงตัวน้อยและหนังสือ PNG , ภาพตัดปะสาวน้อย, วาดมือ,  การ์ตูนภาพ PNG และ PSD สำหรับดาวน์โหลดฟรี | Kartun, Menggambar tangan,  Gadis kecil">
            <a:extLst>
              <a:ext uri="{FF2B5EF4-FFF2-40B4-BE49-F238E27FC236}">
                <a16:creationId xmlns:a16="http://schemas.microsoft.com/office/drawing/2014/main" id="{5D1942E1-D1CB-4884-F29F-AC4215121E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80"/>
          <a:stretch/>
        </p:blipFill>
        <p:spPr bwMode="auto">
          <a:xfrm>
            <a:off x="181467" y="1067534"/>
            <a:ext cx="2736530" cy="25134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7789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4973B20-1EE1-6711-4405-34142FE7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259870A-A232-A86C-4F86-F162CDECB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9EF50FBE-EED4-11B9-CD83-9EDFE43264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C4E35C22-E184-1251-F8D0-E9F692840F34}"/>
              </a:ext>
            </a:extLst>
          </p:cNvPr>
          <p:cNvSpPr txBox="1"/>
          <p:nvPr/>
        </p:nvSpPr>
        <p:spPr>
          <a:xfrm>
            <a:off x="4522747" y="1514258"/>
            <a:ext cx="3146505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เนื้อเรื่อง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2F1D0374-C591-74AA-0B5F-CB73FDA8D37A}"/>
              </a:ext>
            </a:extLst>
          </p:cNvPr>
          <p:cNvSpPr txBox="1"/>
          <p:nvPr/>
        </p:nvSpPr>
        <p:spPr>
          <a:xfrm>
            <a:off x="1729563" y="2474240"/>
            <a:ext cx="97851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ทำ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Mind map 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(มโนทัศน์)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: 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เค้าโครงหนังสือ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สร้างความสัมพันธ์ระหว่างบท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กำหนดหัวข้อหลัก (มโนทัศน์หลัก) และข้อรอง (มโนทัศน์รอง)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6B2243B1-CC94-5973-784F-33119D3A7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5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1" descr="หนังสือเด็กอ่านหนังสือสำหรับเด็ก, พื้นที่, หนังสือ png | PNGEgg">
            <a:extLst>
              <a:ext uri="{FF2B5EF4-FFF2-40B4-BE49-F238E27FC236}">
                <a16:creationId xmlns:a16="http://schemas.microsoft.com/office/drawing/2014/main" id="{747CF95B-3037-5668-8D54-508E5304D0F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043" y="5227402"/>
            <a:ext cx="3692675" cy="1522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5306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9FAE63E-E260-987C-64B2-3F71A94E4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94C5BA5-408B-124B-B20F-CA8E8CE74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F3C15F52-88DE-0B10-F57C-179BDFE95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2181AED-8EB8-3473-BC74-F1718640F886}"/>
              </a:ext>
            </a:extLst>
          </p:cNvPr>
          <p:cNvSpPr txBox="1"/>
          <p:nvPr/>
        </p:nvSpPr>
        <p:spPr>
          <a:xfrm>
            <a:off x="4269155" y="1514258"/>
            <a:ext cx="3653690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สาระในแต่ละบท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D643B68C-24FE-33B9-2209-9D877CA8ED62}"/>
              </a:ext>
            </a:extLst>
          </p:cNvPr>
          <p:cNvSpPr txBox="1"/>
          <p:nvPr/>
        </p:nvSpPr>
        <p:spPr>
          <a:xfrm>
            <a:off x="1844748" y="2390778"/>
            <a:ext cx="84032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บทนำ เค้าโครงบท แนวคิดที่ผู้อ่านจะได้รับ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เนื้อหา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: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ทฤษฎี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th-TH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ผลงานวิจัยที่สำคัญ</a:t>
            </a:r>
            <a:r>
              <a:rPr lang="en-US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***</a:t>
            </a:r>
            <a:r>
              <a:rPr lang="th-TH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บทสรุป / คำถาม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หนังสืออ่านเพิ่มเติม / เอกสารอ้างอิง ควรเป็นเอกสารที่ผู้อ่านค้นคว้าด้วยตนเองได้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68AE5FD1-1A63-2E37-0075-7335CAEA6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6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2" descr="ภาพประกอบการตกแต่งหนังสือตำราเรียน | องค์ประกอบกราฟฟิก แบบ PSD ดาวน์โหลดฟรี  - Pikbest">
            <a:extLst>
              <a:ext uri="{FF2B5EF4-FFF2-40B4-BE49-F238E27FC236}">
                <a16:creationId xmlns:a16="http://schemas.microsoft.com/office/drawing/2014/main" id="{084BE607-7165-0317-981C-984B9BC31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07" y="854073"/>
            <a:ext cx="2614787" cy="165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รูปCartoon Style Cartoon Stack Of Books Book PNG , หนังสือภาพตัดปะ, สไตล์ การ์ตูน, การ์ตูนภาพ PNG และ PSD สำหรับดาวน์โหลดฟรี | Pilha de livros,  Padrão de desenhos, Illustration free">
            <a:extLst>
              <a:ext uri="{FF2B5EF4-FFF2-40B4-BE49-F238E27FC236}">
                <a16:creationId xmlns:a16="http://schemas.microsoft.com/office/drawing/2014/main" id="{D6263FA7-8D24-29DE-B645-C9EA4CA9AA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0557" r="3517" b="11296"/>
          <a:stretch/>
        </p:blipFill>
        <p:spPr bwMode="auto">
          <a:xfrm>
            <a:off x="10229932" y="5174585"/>
            <a:ext cx="1725935" cy="1483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0252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2B26237-5E22-51C2-300A-C450ACF6D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91A3EF8-08B5-91A6-0D32-CF2E7AB9D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C647A4C9-B2F8-B376-374E-A8D02D18D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5F2B2BAC-65D1-CFF1-F3CA-48D72F786E24}"/>
              </a:ext>
            </a:extLst>
          </p:cNvPr>
          <p:cNvSpPr txBox="1"/>
          <p:nvPr/>
        </p:nvSpPr>
        <p:spPr>
          <a:xfrm>
            <a:off x="4269155" y="1514258"/>
            <a:ext cx="3653690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บทแรก / คำนำ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84D49BA8-A6EE-75BC-4562-4A6274C849E0}"/>
              </a:ext>
            </a:extLst>
          </p:cNvPr>
          <p:cNvSpPr txBox="1"/>
          <p:nvPr/>
        </p:nvSpPr>
        <p:spPr>
          <a:xfrm>
            <a:off x="1825256" y="2390778"/>
            <a:ext cx="920070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บทสำคัญของหนังสือ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แสดงความคิด แนวการเขียน ขอบเขตของเรื่อง สื่อถึงผู้อ่าน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เนื้อหา วางพื้นฐานผู้อ่านไปสู่บทอื่น ๆ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5D289774-9811-A7EF-4A1F-14F9D74AF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7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1" descr="เด็กผู้หญิงน่ารักนั่งอ่านหนังสือ eps | UIDownload">
            <a:extLst>
              <a:ext uri="{FF2B5EF4-FFF2-40B4-BE49-F238E27FC236}">
                <a16:creationId xmlns:a16="http://schemas.microsoft.com/office/drawing/2014/main" id="{B280136A-7EDE-3B9F-C885-C2C60FE06B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" t="5982" r="5449" b="5342"/>
          <a:stretch/>
        </p:blipFill>
        <p:spPr bwMode="auto">
          <a:xfrm>
            <a:off x="8775863" y="4165741"/>
            <a:ext cx="2549421" cy="25432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 descr="ภาพประกอบการตกแต่งหนังสือตำราเรียน | องค์ประกอบกราฟฟิก แบบ PSD ดาวน์โหลดฟรี  - Pikbest">
            <a:extLst>
              <a:ext uri="{FF2B5EF4-FFF2-40B4-BE49-F238E27FC236}">
                <a16:creationId xmlns:a16="http://schemas.microsoft.com/office/drawing/2014/main" id="{A8985380-75F5-7701-DAEB-28184CEAB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07" y="854073"/>
            <a:ext cx="2614787" cy="165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690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1C16A5D-88D3-C451-AF26-E45A9645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A53DF2F-7E6F-BAE4-AFE3-2232BC933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522CC7E5-5953-83B0-57A0-C7ED1C15C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3A4D1C97-E7C3-5B56-1F9E-3135FF13C07E}"/>
              </a:ext>
            </a:extLst>
          </p:cNvPr>
          <p:cNvSpPr txBox="1"/>
          <p:nvPr/>
        </p:nvSpPr>
        <p:spPr>
          <a:xfrm>
            <a:off x="441433" y="1514258"/>
            <a:ext cx="6405934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ควรเขียนหนังสือ / ตำรา แบบไหน.....</a:t>
            </a:r>
            <a:endParaRPr lang="en-US" sz="36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1515B8B7-D7DA-9427-04C1-57E221A86DC5}"/>
              </a:ext>
            </a:extLst>
          </p:cNvPr>
          <p:cNvSpPr txBox="1"/>
          <p:nvPr/>
        </p:nvSpPr>
        <p:spPr>
          <a:xfrm>
            <a:off x="1075857" y="2277403"/>
            <a:ext cx="97851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ถนัด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มีผลงานวิจัย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สอนประจำ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มีเอกลักษณ์ต่างจากผู้อื่น</a:t>
            </a: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พร้อม</a:t>
            </a:r>
            <a:r>
              <a:rPr lang="en-US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! </a:t>
            </a: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พร้อมบทไหนเขียนบทนั้น </a:t>
            </a:r>
            <a:r>
              <a:rPr lang="en-US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! </a:t>
            </a:r>
            <a:endParaRPr lang="th-TH" sz="3600" b="1" i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คนเขียน อยากทำเพื่อตนเอง</a:t>
            </a:r>
            <a:r>
              <a:rPr lang="th-TH" sz="3600" b="1" i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</a:rPr>
              <a:t>	</a:t>
            </a:r>
            <a:endParaRPr lang="en-US" sz="3600" b="1" i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37750207-BB1D-E5D6-9BA6-1828F5286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8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sp>
        <p:nvSpPr>
          <p:cNvPr id="8" name="AutoShape 2" descr="เด็กการ์ตูนถามคำถาม ภาพเวกเตอร์สต็อก เด็กการ์ตูนถามคำถาม  ภาพประกอบที่ปลอดค่าลิขสิทธิ์ | Depositphotos">
            <a:extLst>
              <a:ext uri="{FF2B5EF4-FFF2-40B4-BE49-F238E27FC236}">
                <a16:creationId xmlns:a16="http://schemas.microsoft.com/office/drawing/2014/main" id="{37435B35-92E3-74E5-68FF-6A67718D6C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การ์ตูน ยิ้ม ถาม - ภาพฟรีบน Pixabay">
            <a:extLst>
              <a:ext uri="{FF2B5EF4-FFF2-40B4-BE49-F238E27FC236}">
                <a16:creationId xmlns:a16="http://schemas.microsoft.com/office/drawing/2014/main" id="{8D155F4E-5EAB-0F89-FA52-589B464E5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3125">
            <a:off x="7542010" y="1995421"/>
            <a:ext cx="2197351" cy="163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" descr="รูปCartoon Style Cartoon Stack Of Books Book PNG , หนังสือภาพตัดปะ, สไตล์ การ์ตูน, การ์ตูนภาพ PNG และ PSD สำหรับดาวน์โหลดฟรี | Pilha de livros,  Padrão de desenhos, Illustration free">
            <a:extLst>
              <a:ext uri="{FF2B5EF4-FFF2-40B4-BE49-F238E27FC236}">
                <a16:creationId xmlns:a16="http://schemas.microsoft.com/office/drawing/2014/main" id="{7EAEACD4-8347-36B9-8048-34ED0B3BDE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0557" r="3517" b="11296"/>
          <a:stretch/>
        </p:blipFill>
        <p:spPr bwMode="auto">
          <a:xfrm>
            <a:off x="9890342" y="4095965"/>
            <a:ext cx="1725935" cy="1483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1133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C18787B-B8AA-6E82-5923-3AB3A8721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391216E-332B-B40A-89F2-9C10CFA80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6446A23F-A1D1-2517-7AE3-80D75D567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F57B5E91-19D1-82B5-7294-2D60701358F7}"/>
              </a:ext>
            </a:extLst>
          </p:cNvPr>
          <p:cNvSpPr txBox="1"/>
          <p:nvPr/>
        </p:nvSpPr>
        <p:spPr>
          <a:xfrm>
            <a:off x="3068470" y="1607234"/>
            <a:ext cx="6055060" cy="646331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ทางลัด </a:t>
            </a:r>
            <a:r>
              <a:rPr lang="en-US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3 </a:t>
            </a:r>
            <a:r>
              <a:rPr lang="th-TH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ข้อ ช่วยในการเขียน</a:t>
            </a:r>
            <a:r>
              <a:rPr lang="en-US" sz="36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!!!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FEA18986-6578-90FF-CD0B-52A7DE3DE15A}"/>
              </a:ext>
            </a:extLst>
          </p:cNvPr>
          <p:cNvSpPr txBox="1"/>
          <p:nvPr/>
        </p:nvSpPr>
        <p:spPr>
          <a:xfrm>
            <a:off x="956930" y="2630376"/>
            <a:ext cx="101789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หาแรงกระตุ้น</a:t>
            </a:r>
            <a:r>
              <a:rPr lang="th-TH" sz="3600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: 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ตำแหน่งวิชาการ ชื่อเสียง จุดยืนด้านวิชาการ ฯลฯ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หาต้นแบบ</a:t>
            </a:r>
            <a:r>
              <a:rPr lang="th-TH" sz="3600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: 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ตำราต้นแบบ คนต้นแบบ</a:t>
            </a:r>
          </a:p>
          <a:p>
            <a:pPr algn="thaiDist"/>
            <a:endParaRPr lang="th-TH" sz="2400" b="1" dirty="0">
              <a:solidFill>
                <a:srgbClr val="640000"/>
              </a:solidFill>
              <a:latin typeface="TH K2D July8" panose="02000506000000020004" pitchFamily="2" charset="-34"/>
              <a:cs typeface="TH K2D July8" panose="02000506000000020004" pitchFamily="2" charset="-34"/>
              <a:sym typeface="Wingdings" panose="05000000000000000000" pitchFamily="2" charset="2"/>
            </a:endParaRPr>
          </a:p>
          <a:p>
            <a:pPr marL="457200" indent="-457200" algn="thaiDist">
              <a:buFont typeface="Wingdings" panose="05000000000000000000" pitchFamily="2" charset="2"/>
              <a:buChar char="§"/>
            </a:pPr>
            <a:r>
              <a:rPr lang="th-TH" sz="3600" b="1" i="1" u="sng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หาวิธีเขียน</a:t>
            </a:r>
            <a:r>
              <a:rPr lang="th-TH" sz="3600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en-US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: </a:t>
            </a:r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อ่านตำราหนังสือเพื่อเข้าถึงภาษาที่ใช้ </a:t>
            </a:r>
          </a:p>
          <a:p>
            <a:pPr algn="thaiDist"/>
            <a:r>
              <a:rPr lang="th-TH" sz="3600" b="1" dirty="0">
                <a:solidFill>
                  <a:srgbClr val="640000"/>
                </a:solidFill>
                <a:latin typeface="TH K2D July8" panose="02000506000000020004" pitchFamily="2" charset="-34"/>
                <a:cs typeface="TH K2D July8" panose="02000506000000020004" pitchFamily="2" charset="-34"/>
                <a:sym typeface="Wingdings" panose="05000000000000000000" pitchFamily="2" charset="2"/>
              </a:rPr>
              <a:t>					 สร้างมโนทัศน์หลัก และย่อย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A31D8B6A-3A32-9B82-CAC3-C26CDBAA7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/>
            <a:r>
              <a:rPr lang="en-US" altLang="th-TH" sz="2000" b="1" dirty="0">
                <a:latin typeface="Baskerville Old Face" panose="02020602080505020303" pitchFamily="18" charset="0"/>
              </a:rPr>
              <a:t>9</a:t>
            </a:r>
            <a:endParaRPr lang="th-TH" altLang="th-TH" sz="2000" b="1" dirty="0">
              <a:latin typeface="Baskerville Old Face" panose="02020602080505020303" pitchFamily="18" charset="0"/>
            </a:endParaRPr>
          </a:p>
        </p:txBody>
      </p:sp>
      <p:pic>
        <p:nvPicPr>
          <p:cNvPr id="3074" name="Picture 2" descr="Episode 1 : การคิดคล่องและการคิดหลากหลาย by learning">
            <a:extLst>
              <a:ext uri="{FF2B5EF4-FFF2-40B4-BE49-F238E27FC236}">
                <a16:creationId xmlns:a16="http://schemas.microsoft.com/office/drawing/2014/main" id="{C1BDE6EA-2F38-9376-300F-C821F35B2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2"/>
          <a:stretch/>
        </p:blipFill>
        <p:spPr bwMode="auto">
          <a:xfrm>
            <a:off x="677334" y="816638"/>
            <a:ext cx="2030423" cy="181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C4A746A-8182-FC3B-CC34-D8B8C920E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5216" r="9738"/>
          <a:stretch/>
        </p:blipFill>
        <p:spPr bwMode="auto">
          <a:xfrm>
            <a:off x="8572424" y="3276719"/>
            <a:ext cx="3478254" cy="199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231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C18787B-B8AA-6E82-5923-3AB3A8721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391216E-332B-B40A-89F2-9C10CFA80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Gudeka MK (gudekam) - Profile | Pinterest">
            <a:extLst>
              <a:ext uri="{FF2B5EF4-FFF2-40B4-BE49-F238E27FC236}">
                <a16:creationId xmlns:a16="http://schemas.microsoft.com/office/drawing/2014/main" id="{6446A23F-A1D1-2517-7AE3-80D75D567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876"/>
          <a:stretch/>
        </p:blipFill>
        <p:spPr bwMode="auto">
          <a:xfrm>
            <a:off x="-99238" y="-90376"/>
            <a:ext cx="12291238" cy="703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A31D8B6A-3A32-9B82-CAC3-C26CDBAA7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5867" y="665797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Angsana New" panose="02020603050405020304" pitchFamily="18" charset="-34"/>
              </a:rPr>
              <a:t>9</a:t>
            </a:r>
            <a:endParaRPr kumimoji="0" lang="th-TH" altLang="th-T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C4A746A-8182-FC3B-CC34-D8B8C920E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5216" r="9738"/>
          <a:stretch/>
        </p:blipFill>
        <p:spPr bwMode="auto">
          <a:xfrm>
            <a:off x="8572424" y="3276719"/>
            <a:ext cx="3478254" cy="199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209A1B0-DC93-FF6C-BEE9-5FF8F13CD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6" y="638310"/>
            <a:ext cx="3867149" cy="621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สี่เหลี่ยมผืนผ้า 9">
            <a:extLst>
              <a:ext uri="{FF2B5EF4-FFF2-40B4-BE49-F238E27FC236}">
                <a16:creationId xmlns:a16="http://schemas.microsoft.com/office/drawing/2014/main" id="{C8C0342D-C39F-2155-2B88-4F69B2EA19FA}"/>
              </a:ext>
            </a:extLst>
          </p:cNvPr>
          <p:cNvSpPr/>
          <p:nvPr/>
        </p:nvSpPr>
        <p:spPr>
          <a:xfrm>
            <a:off x="4760139" y="2193645"/>
            <a:ext cx="4751122" cy="1015663"/>
          </a:xfrm>
          <a:prstGeom prst="rect">
            <a:avLst/>
          </a:prstGeom>
          <a:gradFill flip="none" rotWithShape="1">
            <a:gsLst>
              <a:gs pos="0">
                <a:schemeClr val="accent3">
                  <a:tint val="65000"/>
                  <a:lumMod val="11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6000" b="1" dirty="0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จบการ</a:t>
            </a:r>
            <a:r>
              <a:rPr lang="en-US" sz="6000" b="1" dirty="0" err="1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บรรยาย</a:t>
            </a:r>
            <a:endParaRPr lang="th-TH" sz="6000" b="1" dirty="0">
              <a:solidFill>
                <a:srgbClr val="925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DCE1374E-3E37-B8CF-8178-D9D7BEEE9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8667" y="5603506"/>
            <a:ext cx="4267200" cy="1015663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rgbClr val="925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th-TH" altLang="en-US" sz="2000" dirty="0"/>
              <a:t>ศาสตราจารย์กิตติคุณ ดร.ปราณี  อ่านเปรื่อง</a:t>
            </a:r>
            <a:endParaRPr lang="en-US" altLang="en-US" sz="2000" dirty="0"/>
          </a:p>
          <a:p>
            <a:r>
              <a:rPr lang="en-US" altLang="en-US" sz="2000" dirty="0"/>
              <a:t>Email: pranee.a@chula.ac.th</a:t>
            </a:r>
          </a:p>
          <a:p>
            <a:r>
              <a:rPr lang="en-US" altLang="en-US" sz="2000" dirty="0"/>
              <a:t>Tel.: 089-536-8813</a:t>
            </a:r>
            <a:endParaRPr lang="th-TH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5035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637</TotalTime>
  <Words>474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Baskerville Old Face</vt:lpstr>
      <vt:lpstr>Calibri</vt:lpstr>
      <vt:lpstr>TH K2D July8</vt:lpstr>
      <vt:lpstr>TH Kodchasal</vt:lpstr>
      <vt:lpstr>Trebuchet MS</vt:lpstr>
      <vt:lpstr>Wingdings</vt:lpstr>
      <vt:lpstr>Wingdings 3</vt:lpstr>
      <vt:lpstr>เหลี่ยมเพชร</vt:lpstr>
      <vt:lpstr>ข้อคิดสำหรับการเขียน ตำราและหนังสือ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การพัฒนาผลิตภัณฑ์ แยมว่านหางจระเข้</dc:title>
  <dc:creator>anusit tanghiranrat</dc:creator>
  <cp:lastModifiedBy>Worawat C &lt;I-PT-CP/4049&gt;</cp:lastModifiedBy>
  <cp:revision>10</cp:revision>
  <dcterms:created xsi:type="dcterms:W3CDTF">2022-08-31T14:50:25Z</dcterms:created>
  <dcterms:modified xsi:type="dcterms:W3CDTF">2022-11-06T10:56:10Z</dcterms:modified>
</cp:coreProperties>
</file>